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600"/>
    <a:srgbClr val="2D4A65"/>
    <a:srgbClr val="476A7D"/>
    <a:srgbClr val="F59509"/>
    <a:srgbClr val="FC5104"/>
    <a:srgbClr val="345674"/>
    <a:srgbClr val="276581"/>
    <a:srgbClr val="00918E"/>
    <a:srgbClr val="00A29E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231" autoAdjust="0"/>
    <p:restoredTop sz="94801" autoAdjust="0"/>
  </p:normalViewPr>
  <p:slideViewPr>
    <p:cSldViewPr>
      <p:cViewPr varScale="1">
        <p:scale>
          <a:sx n="77" d="100"/>
          <a:sy n="77" d="100"/>
        </p:scale>
        <p:origin x="168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310AD-D4AD-4E02-B8A9-3C6E32F3D1B2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37FC1-731E-455F-BA87-A9986204B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9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5E751-DF55-4E87-AC65-B5A18C174F25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D43E1-6801-4EDE-AE09-DD50777FFD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5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0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36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78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seems like a great idea,</a:t>
            </a:r>
            <a:r>
              <a:rPr lang="en-US" baseline="0" dirty="0" smtClean="0"/>
              <a:t> a no-brainer if you will, may never get off the ground because of timing and resources.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91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D43E1-6801-4EDE-AE09-DD50777FFD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3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4F0D-6301-4785-A799-D84088BDB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2801-576D-4A7E-BB36-6FB4A4B0CC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B09-B30C-4EB9-8FAA-99D6360A0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0648-5AAD-43C3-9E46-295DD0D93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C1B549-6770-433D-B813-32C6BAB70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B3ED-B561-44C6-87B0-93C2F8B08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7100-08EA-412E-9C79-2D155ACA59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DD3-5B45-4149-A295-126109A22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654E-2087-4684-9CF6-551F1EC9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BD44-D301-416B-8462-0C647EB3F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0755-4A78-416D-BB82-64902BCC8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FE0764-4C5E-4627-92E8-FA2723933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e.albert@jud.ct.gov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00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143000"/>
            <a:ext cx="6781800" cy="4464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762000" y="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59509"/>
                </a:solidFill>
                <a:latin typeface="Britannic Bold" pitchFamily="34" charset="0"/>
              </a:rPr>
              <a:t>Where do We Begin and </a:t>
            </a:r>
          </a:p>
          <a:p>
            <a:pPr algn="ctr"/>
            <a:r>
              <a:rPr lang="en-US" sz="36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59509"/>
                </a:solidFill>
                <a:latin typeface="Britannic Bold" pitchFamily="34" charset="0"/>
              </a:rPr>
              <a:t>How do We Avoid Common Mistakes?</a:t>
            </a:r>
            <a:endParaRPr lang="en-US" sz="40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F59509"/>
              </a:solidFill>
              <a:latin typeface="Britann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5715000"/>
            <a:ext cx="8614859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317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5950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Connecticut Division of Public Defender Services</a:t>
            </a:r>
          </a:p>
          <a:p>
            <a:pPr algn="ctr"/>
            <a:r>
              <a:rPr lang="en-US" sz="2000" b="1" dirty="0" smtClean="0">
                <a:ln w="1905"/>
                <a:solidFill>
                  <a:srgbClr val="F5950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Annual Meeting of the American Society of Criminology</a:t>
            </a:r>
          </a:p>
          <a:p>
            <a:pPr algn="ctr"/>
            <a:r>
              <a:rPr lang="en-US" sz="2000" b="1" dirty="0" smtClean="0">
                <a:ln w="1905"/>
                <a:solidFill>
                  <a:srgbClr val="F5950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Friday, November 21, 2014</a:t>
            </a:r>
            <a:endParaRPr lang="en-US" sz="2000" b="1" cap="none" spc="0" dirty="0">
              <a:ln w="1905"/>
              <a:solidFill>
                <a:srgbClr val="F5950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458200" cy="3947160"/>
          </a:xfrm>
        </p:spPr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en-US" sz="4000" dirty="0" smtClean="0">
                <a:solidFill>
                  <a:srgbClr val="FFC000"/>
                </a:solidFill>
                <a:latin typeface="Byington" pitchFamily="2" charset="0"/>
              </a:rPr>
              <a:t> </a:t>
            </a:r>
            <a:endParaRPr lang="en-US" sz="4000" dirty="0" smtClean="0">
              <a:ln>
                <a:solidFill>
                  <a:schemeClr val="tx2">
                    <a:lumMod val="10000"/>
                  </a:schemeClr>
                </a:solidFill>
              </a:ln>
              <a:solidFill>
                <a:srgbClr val="FFC000"/>
              </a:solidFill>
              <a:latin typeface="Byington" pitchFamily="2" charset="0"/>
            </a:endParaRPr>
          </a:p>
          <a:p>
            <a:pPr lvl="1"/>
            <a:endParaRPr lang="en-US" sz="4000" dirty="0" smtClean="0">
              <a:ln>
                <a:solidFill>
                  <a:schemeClr val="tx2">
                    <a:lumMod val="10000"/>
                  </a:schemeClr>
                </a:solidFill>
              </a:ln>
              <a:solidFill>
                <a:srgbClr val="FFC000"/>
              </a:solidFill>
              <a:latin typeface="Byington" pitchFamily="2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40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Byington" pitchFamily="2" charset="0"/>
              </a:rPr>
              <a:t> </a:t>
            </a:r>
            <a:r>
              <a:rPr lang="en-US" sz="57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Britannic Bold" pitchFamily="34" charset="0"/>
              </a:rPr>
              <a:t>Connecticut: Our Story</a:t>
            </a:r>
          </a:p>
          <a:p>
            <a:pPr lvl="1">
              <a:buFont typeface="Wingdings" pitchFamily="2" charset="2"/>
              <a:buChar char="q"/>
            </a:pPr>
            <a:endParaRPr lang="en-US" sz="5700" dirty="0" smtClean="0">
              <a:ln>
                <a:solidFill>
                  <a:schemeClr val="tx2">
                    <a:lumMod val="10000"/>
                  </a:schemeClr>
                </a:solidFill>
              </a:ln>
              <a:solidFill>
                <a:srgbClr val="FFC000"/>
              </a:solidFill>
              <a:latin typeface="Britannic Bold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57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Britannic Bold" pitchFamily="34" charset="0"/>
              </a:rPr>
              <a:t> Factors to Consider</a:t>
            </a:r>
          </a:p>
          <a:p>
            <a:pPr lvl="1"/>
            <a:endParaRPr lang="en-US" sz="5700" dirty="0" smtClean="0">
              <a:ln>
                <a:solidFill>
                  <a:schemeClr val="tx2">
                    <a:lumMod val="10000"/>
                  </a:schemeClr>
                </a:solidFill>
              </a:ln>
              <a:solidFill>
                <a:srgbClr val="FFC000"/>
              </a:solidFill>
              <a:latin typeface="Britannic Bold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57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Britannic Bold" pitchFamily="34" charset="0"/>
              </a:rPr>
              <a:t> What you can do Differently</a:t>
            </a:r>
            <a:endParaRPr lang="en-US" sz="4000" dirty="0" smtClean="0">
              <a:ln>
                <a:solidFill>
                  <a:schemeClr val="tx2">
                    <a:lumMod val="10000"/>
                  </a:schemeClr>
                </a:solidFill>
              </a:ln>
              <a:solidFill>
                <a:srgbClr val="FFC000"/>
              </a:solidFill>
              <a:latin typeface="Britannic Bold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Picture00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457200"/>
            <a:ext cx="2819400" cy="24326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6350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Connecticut: Our Story</a:t>
            </a:r>
            <a:endParaRPr lang="en-US" dirty="0">
              <a:ln w="6350">
                <a:solidFill>
                  <a:schemeClr val="accent1">
                    <a:lumMod val="5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85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u="sng" dirty="0" smtClean="0">
                <a:solidFill>
                  <a:schemeClr val="bg1"/>
                </a:solidFill>
              </a:rPr>
              <a:t>Overview of Connecticut Division of Public Defender Services</a:t>
            </a:r>
            <a:r>
              <a:rPr lang="en-US" sz="1500" u="sng" dirty="0" smtClean="0">
                <a:solidFill>
                  <a:schemeClr val="bg1"/>
                </a:solidFill>
              </a:rPr>
              <a:t>:</a:t>
            </a:r>
          </a:p>
          <a:p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Statewide Indigent Defense System established by statute in 1975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Governed by a seven member Commission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Autonomous body within the State Judicial Department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400+ employees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Offices in 13 Judicial District Courts, 20 Geographical Area Courts, 13 Juvenile Matters Courts and seven specialized units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Assigned Counsel Unit oversees ≈550 Contract Attorneys for Conflict Cases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99,354 cases assigned to Public Defenders and Assigned Counsel during the 2012/13 Fiscal Year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Internal Case Tracking System to monitor </a:t>
            </a:r>
            <a:r>
              <a:rPr lang="en-US" sz="1500" dirty="0" err="1" smtClean="0">
                <a:solidFill>
                  <a:schemeClr val="bg1"/>
                </a:solidFill>
              </a:rPr>
              <a:t>caseflow</a:t>
            </a:r>
            <a:r>
              <a:rPr lang="en-US" sz="15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Information (data collection) department expanded in 2010 to include “Research”</a:t>
            </a:r>
          </a:p>
          <a:p>
            <a:pPr>
              <a:buFont typeface="Wingdings" pitchFamily="2" charset="2"/>
              <a:buChar char="Ø"/>
            </a:pPr>
            <a:endParaRPr lang="en-US" sz="1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500" dirty="0" smtClean="0">
                <a:solidFill>
                  <a:schemeClr val="bg1"/>
                </a:solidFill>
              </a:rPr>
              <a:t>Data collected on all criminal and MV cases within the Judicial Branch/Court Operations’ Criminal Motor Vehicle System (CRMVS).  Overseen by the Chief Court Administrator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209675" cy="2514600"/>
          </a:xfrm>
          <a:prstGeom prst="flowChartProcess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33400"/>
            <a:ext cx="5943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WHY WE </a:t>
            </a:r>
            <a:br>
              <a:rPr lang="en-US" sz="3600" b="1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en-US" sz="3600" b="1" u="sng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JUMPED IN HEADFIRST</a:t>
            </a:r>
            <a:endParaRPr lang="en-US" sz="3600" b="1" u="sng" dirty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3276600"/>
            <a:ext cx="8540750" cy="3687763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Help us build in-house research capabilities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Fit well with our newly formed research agenda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Supported our belief in creating a network of Indigent Defense researchers who share and collaborate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 Could give us the ability to provide evidence-based results to our legislature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Provided expert assistance from NLADA/NCSEP in selecting indicators that reflect our goals and objectives</a:t>
            </a:r>
          </a:p>
          <a:p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3000375" cy="2324100"/>
          </a:xfrm>
          <a:prstGeom prst="wedgeEllipseCallou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2971800" y="15240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EBE600"/>
                </a:solidFill>
              </a:rPr>
              <a:t>We asked to be one of the pilot sites for the along with TN, TX and NC because SEP:</a:t>
            </a:r>
          </a:p>
        </p:txBody>
      </p:sp>
    </p:spTree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noFill/>
        </p:spPr>
        <p:txBody>
          <a:bodyPr>
            <a:noAutofit/>
          </a:bodyPr>
          <a:lstStyle/>
          <a:p>
            <a:r>
              <a:rPr lang="en-US" sz="2800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Cooper Black" pitchFamily="18" charset="0"/>
              </a:rPr>
              <a:t>FACTORS WE SHOULD HAVE CONSIDERED BEFORE WE </a:t>
            </a:r>
            <a:br>
              <a:rPr lang="en-US" sz="2800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Cooper Black" pitchFamily="18" charset="0"/>
              </a:rPr>
            </a:br>
            <a:r>
              <a:rPr lang="en-US" sz="2800" u="sng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latin typeface="Cooper Black" pitchFamily="18" charset="0"/>
              </a:rPr>
              <a:t>JUMPED IN HEADFIRST</a:t>
            </a:r>
            <a:endParaRPr lang="en-US" sz="2800" u="sng" dirty="0">
              <a:ln w="6350">
                <a:solidFill>
                  <a:schemeClr val="tx2">
                    <a:lumMod val="10000"/>
                  </a:schemeClr>
                </a:solidFill>
              </a:ln>
              <a:solidFill>
                <a:schemeClr val="bg2">
                  <a:lumMod val="20000"/>
                  <a:lumOff val="80000"/>
                </a:schemeClr>
              </a:solidFill>
              <a:latin typeface="Cooper Black" pitchFamily="18" charset="0"/>
              <a:cs typeface="Aharoni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 rot="21410524">
            <a:off x="3450271" y="3503067"/>
            <a:ext cx="5480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Data Availability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0891416">
            <a:off x="142123" y="2095636"/>
            <a:ext cx="353365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Existing Projects</a:t>
            </a:r>
          </a:p>
        </p:txBody>
      </p:sp>
      <p:sp>
        <p:nvSpPr>
          <p:cNvPr id="7" name="Rectangle 6"/>
          <p:cNvSpPr/>
          <p:nvPr/>
        </p:nvSpPr>
        <p:spPr>
          <a:xfrm rot="1026798">
            <a:off x="2205862" y="5026043"/>
            <a:ext cx="6314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Agency Priorities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2600" y="1447800"/>
            <a:ext cx="3581400" cy="16004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Technology</a:t>
            </a:r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Capabilities</a:t>
            </a:r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549676"/>
            <a:ext cx="31700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State Criminal Justice Initiatives</a:t>
            </a:r>
            <a:endParaRPr lang="en-US" sz="3600" b="1" cap="none" spc="0" dirty="0">
              <a:ln w="10541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1524000"/>
            <a:ext cx="464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476A7D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Available Staff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476A7D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22006" y="5934670"/>
            <a:ext cx="2442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Timing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20663732">
            <a:off x="455276" y="3642174"/>
            <a:ext cx="39228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Research Capabilities</a:t>
            </a:r>
            <a:endParaRPr lang="en-US" sz="2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19800" y="4267200"/>
            <a:ext cx="3429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Agency Support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2057400"/>
            <a:ext cx="22846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600" b="1" cap="none" spc="150" dirty="0" smtClean="0">
                <a:ln w="28575">
                  <a:solidFill>
                    <a:srgbClr val="2D4A65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TIME</a:t>
            </a:r>
            <a:endParaRPr lang="en-US" sz="6600" b="1" cap="none" spc="150" dirty="0">
              <a:ln w="28575">
                <a:solidFill>
                  <a:srgbClr val="2D4A65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WHAT YOU CAN DO </a:t>
            </a:r>
            <a:r>
              <a:rPr lang="en-US" sz="4400" u="sng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DIFFERENLY</a:t>
            </a:r>
            <a:endParaRPr lang="en-US" u="sng" dirty="0"/>
          </a:p>
        </p:txBody>
      </p:sp>
      <p:pic>
        <p:nvPicPr>
          <p:cNvPr id="8" name="Picture 7" descr="Picture00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4191000"/>
            <a:ext cx="1890759" cy="2438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Picture 8" descr="Picture00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3124200"/>
            <a:ext cx="2407170" cy="3124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TextBox 9"/>
          <p:cNvSpPr txBox="1"/>
          <p:nvPr/>
        </p:nvSpPr>
        <p:spPr>
          <a:xfrm>
            <a:off x="1066800" y="2590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CAPABILITIES and RESOURCES: </a:t>
            </a:r>
            <a:r>
              <a:rPr lang="en-US" dirty="0" smtClean="0"/>
              <a:t>Make sure you have the resources: 		software, physical space etc.  The staff: practice experts, 		“researcher”, administrative support, clerical support and 		 someone familiar with the data and how it was collected.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9050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TIMING:</a:t>
            </a:r>
            <a:r>
              <a:rPr lang="en-US" dirty="0" smtClean="0"/>
              <a:t> Find out where this fits or does not fit within agency, state and CJ projects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4038600"/>
            <a:ext cx="624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	</a:t>
            </a:r>
            <a:r>
              <a:rPr lang="en-US" b="1" u="sng" dirty="0" smtClean="0"/>
              <a:t>EXPECTATIONS:</a:t>
            </a:r>
            <a:r>
              <a:rPr lang="en-US" dirty="0" smtClean="0"/>
              <a:t> Determine who is able and 	willing to help with this project, what they bring to 	the table and how much time they can provide.  </a:t>
            </a:r>
          </a:p>
          <a:p>
            <a:r>
              <a:rPr lang="en-US" dirty="0"/>
              <a:t>	</a:t>
            </a:r>
            <a:r>
              <a:rPr lang="en-US" dirty="0" smtClean="0"/>
              <a:t>Be up front</a:t>
            </a:r>
            <a:r>
              <a:rPr lang="en-US" dirty="0"/>
              <a:t> </a:t>
            </a:r>
            <a:r>
              <a:rPr lang="en-US" dirty="0" smtClean="0"/>
              <a:t>with what you expect of them and the 	timeline of the project. </a:t>
            </a:r>
          </a:p>
        </p:txBody>
      </p: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n w="6350"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</a:rPr>
              <a:t>YOUR FIRST STEPS</a:t>
            </a:r>
            <a:endParaRPr lang="en-US" u="sng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279436">
            <a:off x="-132683" y="919541"/>
            <a:ext cx="2838450" cy="1129819"/>
          </a:xfrm>
          <a:prstGeom prst="stripedRightArrow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1371600"/>
            <a:ext cx="8458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en-US" sz="2800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latin typeface="Britannic Bold" pitchFamily="34" charset="0"/>
              </a:rPr>
              <a:t>Obtaining the Data Extract</a:t>
            </a:r>
          </a:p>
          <a:p>
            <a:pPr lvl="4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Stake out the right people</a:t>
            </a:r>
          </a:p>
          <a:p>
            <a:pPr lvl="4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</a:endParaRPr>
          </a:p>
          <a:p>
            <a:pPr lvl="4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Get Support</a:t>
            </a:r>
          </a:p>
          <a:p>
            <a:pPr lvl="4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</a:endParaRPr>
          </a:p>
          <a:p>
            <a:pPr lvl="4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Arrange a meeting with the “data keepers”</a:t>
            </a:r>
          </a:p>
          <a:p>
            <a:pPr lvl="4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</a:endParaRPr>
          </a:p>
          <a:p>
            <a:pPr lvl="4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Prepare for the meeting</a:t>
            </a:r>
            <a:endParaRPr lang="en-US" dirty="0" smtClean="0"/>
          </a:p>
          <a:p>
            <a:endParaRPr lang="en-US" dirty="0"/>
          </a:p>
          <a:p>
            <a:r>
              <a:rPr lang="en-US" sz="2800" b="1" u="sng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latin typeface="Britannic Bold" pitchFamily="34" charset="0"/>
              </a:rPr>
              <a:t>Preparing the Data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Did you get the number of cases and types of data you requested?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 Are the fields consistent with what you requested?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</a:rPr>
              <a:t>Is the data valid and reliable?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610667">
            <a:off x="6284683" y="2890793"/>
            <a:ext cx="2838450" cy="1129819"/>
          </a:xfrm>
          <a:prstGeom prst="stripedRightArrow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840162"/>
          </a:xfrm>
        </p:spPr>
        <p:txBody>
          <a:bodyPr>
            <a:noAutofit/>
          </a:bodyPr>
          <a:lstStyle/>
          <a:p>
            <a:r>
              <a:rPr lang="en-US" sz="13800" b="0" dirty="0" smtClean="0">
                <a:ln w="18415" cmpd="sng">
                  <a:solidFill>
                    <a:srgbClr val="FFFFFF"/>
                  </a:solidFill>
                  <a:prstDash val="solid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  <a:t>Good</a:t>
            </a:r>
            <a:r>
              <a:rPr lang="en-US" sz="9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  <a:t> </a:t>
            </a:r>
            <a:r>
              <a:rPr lang="en-US" sz="13800" b="0" dirty="0" smtClean="0">
                <a:ln w="18415" cmpd="sng">
                  <a:solidFill>
                    <a:srgbClr val="FFFFFF"/>
                  </a:solidFill>
                  <a:prstDash val="solid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  <a:t>Luck!</a:t>
            </a:r>
            <a:endParaRPr lang="en-US" sz="9600" b="0" dirty="0">
              <a:ln w="18415" cmpd="sng">
                <a:solidFill>
                  <a:srgbClr val="FFFFFF"/>
                </a:solidFill>
                <a:prstDash val="solid"/>
              </a:ln>
              <a:blipFill>
                <a:blip r:embed="rId2"/>
                <a:stretch>
                  <a:fillRect/>
                </a:stretch>
              </a:blip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3276600"/>
            <a:ext cx="579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Reach out with questions and for support:</a:t>
            </a:r>
          </a:p>
          <a:p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Jennie Albert, LCSW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Manager of Information Services and Research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Connecticut Division of Public Defender Services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30 Trinity Street, 4</a:t>
            </a:r>
            <a:r>
              <a:rPr lang="en-US" sz="2000" baseline="30000" dirty="0" smtClean="0">
                <a:ln w="3175">
                  <a:noFill/>
                </a:ln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 Floor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Hartford, Connecticut 06106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(860) 509-6400</a:t>
            </a:r>
          </a:p>
          <a:p>
            <a:r>
              <a:rPr lang="en-US" sz="2000" dirty="0" smtClean="0">
                <a:ln w="3175">
                  <a:noFill/>
                </a:ln>
                <a:solidFill>
                  <a:schemeClr val="tx2"/>
                </a:solidFill>
              </a:rPr>
              <a:t>Email</a:t>
            </a:r>
            <a:r>
              <a:rPr lang="en-US" sz="2000" dirty="0" smtClean="0">
                <a:ln w="3175"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FFC000"/>
                </a:solidFill>
              </a:rPr>
              <a:t>: </a:t>
            </a:r>
            <a:r>
              <a:rPr lang="en-US" sz="2000" dirty="0" smtClean="0">
                <a:solidFill>
                  <a:srgbClr val="FFC000"/>
                </a:solidFill>
                <a:hlinkClick r:id="rId3"/>
              </a:rPr>
              <a:t>jennie.albert@jud.ct.gov</a:t>
            </a:r>
            <a:r>
              <a:rPr lang="en-US" sz="2000" dirty="0" smtClean="0">
                <a:solidFill>
                  <a:srgbClr val="FFC000"/>
                </a:solidFill>
              </a:rPr>
              <a:t> 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185</TotalTime>
  <Words>456</Words>
  <Application>Microsoft Office PowerPoint</Application>
  <PresentationFormat>On-screen Show (4:3)</PresentationFormat>
  <Paragraphs>91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Aharoni</vt:lpstr>
      <vt:lpstr>Arial</vt:lpstr>
      <vt:lpstr>Book Antiqua</vt:lpstr>
      <vt:lpstr>Britannic Bold</vt:lpstr>
      <vt:lpstr>Byington</vt:lpstr>
      <vt:lpstr>Calibri</vt:lpstr>
      <vt:lpstr>Cooper Black</vt:lpstr>
      <vt:lpstr>Impact</vt:lpstr>
      <vt:lpstr>Lucida Sans</vt:lpstr>
      <vt:lpstr>Wingdings</vt:lpstr>
      <vt:lpstr>Wingdings 2</vt:lpstr>
      <vt:lpstr>Wingdings 3</vt:lpstr>
      <vt:lpstr>Apex</vt:lpstr>
      <vt:lpstr>PowerPoint Presentation</vt:lpstr>
      <vt:lpstr>PowerPoint Presentation</vt:lpstr>
      <vt:lpstr>Connecticut: Our Story</vt:lpstr>
      <vt:lpstr>WHY WE  JUMPED IN HEADFIRST</vt:lpstr>
      <vt:lpstr>FACTORS WE SHOULD HAVE CONSIDERED BEFORE WE  JUMPED IN HEADFIRST</vt:lpstr>
      <vt:lpstr>WHAT YOU CAN DO DIFFERENLY</vt:lpstr>
      <vt:lpstr>YOUR FIRST STEPS</vt:lpstr>
      <vt:lpstr>Good Luck!</vt:lpstr>
    </vt:vector>
  </TitlesOfParts>
  <Company>Office of Chief Public Defender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Jennie Albert</dc:creator>
  <cp:lastModifiedBy>Davies, Andrew</cp:lastModifiedBy>
  <cp:revision>25</cp:revision>
  <dcterms:created xsi:type="dcterms:W3CDTF">2014-11-14T16:39:43Z</dcterms:created>
  <dcterms:modified xsi:type="dcterms:W3CDTF">2015-01-21T15:51:08Z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TC102885671033</vt:lpwstr>
  </property>
</Properties>
</file>